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56" r:id="rId4"/>
    <p:sldId id="311" r:id="rId5"/>
    <p:sldId id="280" r:id="rId6"/>
    <p:sldId id="281" r:id="rId7"/>
    <p:sldId id="257" r:id="rId8"/>
    <p:sldId id="258" r:id="rId9"/>
    <p:sldId id="283" r:id="rId10"/>
    <p:sldId id="284" r:id="rId11"/>
    <p:sldId id="261" r:id="rId12"/>
    <p:sldId id="288" r:id="rId13"/>
    <p:sldId id="262" r:id="rId14"/>
    <p:sldId id="263" r:id="rId15"/>
    <p:sldId id="285" r:id="rId16"/>
    <p:sldId id="286" r:id="rId17"/>
    <p:sldId id="287" r:id="rId18"/>
    <p:sldId id="268" r:id="rId19"/>
    <p:sldId id="269" r:id="rId20"/>
    <p:sldId id="270" r:id="rId21"/>
    <p:sldId id="277" r:id="rId22"/>
    <p:sldId id="289" r:id="rId23"/>
    <p:sldId id="274" r:id="rId24"/>
    <p:sldId id="291" r:id="rId25"/>
    <p:sldId id="293" r:id="rId26"/>
    <p:sldId id="294" r:id="rId27"/>
    <p:sldId id="295" r:id="rId28"/>
    <p:sldId id="296" r:id="rId29"/>
    <p:sldId id="292" r:id="rId30"/>
    <p:sldId id="297" r:id="rId31"/>
    <p:sldId id="275" r:id="rId32"/>
    <p:sldId id="298" r:id="rId33"/>
    <p:sldId id="299" r:id="rId34"/>
    <p:sldId id="276" r:id="rId35"/>
    <p:sldId id="278" r:id="rId36"/>
    <p:sldId id="300" r:id="rId37"/>
    <p:sldId id="301" r:id="rId38"/>
    <p:sldId id="302" r:id="rId39"/>
    <p:sldId id="279" r:id="rId40"/>
    <p:sldId id="303" r:id="rId41"/>
    <p:sldId id="304" r:id="rId42"/>
    <p:sldId id="305" r:id="rId43"/>
    <p:sldId id="306" r:id="rId44"/>
    <p:sldId id="307" r:id="rId45"/>
    <p:sldId id="310" r:id="rId46"/>
    <p:sldId id="308" r:id="rId47"/>
    <p:sldId id="309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1E3B4D-CC3D-4B79-8892-F893259D58E5}" type="datetimeFigureOut">
              <a:rPr lang="en-US" smtClean="0"/>
              <a:t>2/22/2015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C3373A-BD91-465E-B438-B2903560982F}" type="slidenum">
              <a:rPr lang="en-ZA" smtClean="0"/>
              <a:t>‹#›</a:t>
            </a:fld>
            <a:endParaRPr lang="en-Z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6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7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Combined Assurance </a:t>
            </a:r>
            <a:r>
              <a:rPr lang="en-ZA" dirty="0" smtClean="0"/>
              <a:t>and </a:t>
            </a:r>
            <a:r>
              <a:rPr lang="en-ZA" dirty="0"/>
              <a:t>the 3 Lines of Defence,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Deon van der Westhuizen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982779"/>
            <a:ext cx="5072098" cy="524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Functions that own and manage the risks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Operational management</a:t>
            </a:r>
          </a:p>
          <a:p>
            <a:pPr lvl="1"/>
            <a:r>
              <a:rPr lang="en-ZA" dirty="0" smtClean="0"/>
              <a:t>Maintaining effective controls</a:t>
            </a:r>
          </a:p>
          <a:p>
            <a:pPr lvl="1"/>
            <a:r>
              <a:rPr lang="en-ZA" dirty="0" smtClean="0"/>
              <a:t>Execute risk and control on daily basis</a:t>
            </a:r>
          </a:p>
          <a:p>
            <a:pPr lvl="1"/>
            <a:r>
              <a:rPr lang="en-ZA" dirty="0" smtClean="0"/>
              <a:t>Identify, assess, control and mitigate risks</a:t>
            </a:r>
          </a:p>
          <a:p>
            <a:pPr lvl="1"/>
            <a:r>
              <a:rPr lang="en-ZA" dirty="0" smtClean="0"/>
              <a:t>Policy and procedure consistent with achievement of objectives</a:t>
            </a:r>
          </a:p>
          <a:p>
            <a:pPr lvl="1"/>
            <a:r>
              <a:rPr lang="en-ZA" dirty="0" smtClean="0"/>
              <a:t>Adequate supervisory controls to highlight control breakdowns, inadequate processes, unexpected events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Functions that oversee risk management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Risk management function</a:t>
            </a:r>
          </a:p>
          <a:p>
            <a:pPr lvl="1"/>
            <a:r>
              <a:rPr lang="en-ZA" dirty="0" smtClean="0"/>
              <a:t>Facilitate and monitors effective implementation of </a:t>
            </a:r>
            <a:r>
              <a:rPr lang="en-ZA" dirty="0" err="1" smtClean="0"/>
              <a:t>RM</a:t>
            </a:r>
            <a:endParaRPr lang="en-ZA" dirty="0" smtClean="0"/>
          </a:p>
          <a:p>
            <a:pPr lvl="1"/>
            <a:r>
              <a:rPr lang="en-ZA" dirty="0" smtClean="0"/>
              <a:t>Target risk exposure</a:t>
            </a:r>
          </a:p>
          <a:p>
            <a:pPr lvl="1"/>
            <a:r>
              <a:rPr lang="en-ZA" dirty="0" smtClean="0"/>
              <a:t>Adequate risk related information</a:t>
            </a:r>
          </a:p>
          <a:p>
            <a:r>
              <a:rPr lang="en-ZA" dirty="0" smtClean="0"/>
              <a:t>Compliance function</a:t>
            </a:r>
          </a:p>
          <a:p>
            <a:pPr lvl="1"/>
            <a:r>
              <a:rPr lang="en-ZA" dirty="0" smtClean="0"/>
              <a:t>Health and safety</a:t>
            </a:r>
          </a:p>
          <a:p>
            <a:pPr lvl="1"/>
            <a:r>
              <a:rPr lang="en-ZA" dirty="0" smtClean="0"/>
              <a:t>SCM</a:t>
            </a:r>
          </a:p>
          <a:p>
            <a:pPr lvl="1"/>
            <a:r>
              <a:rPr lang="en-ZA" dirty="0" smtClean="0"/>
              <a:t>Environment</a:t>
            </a:r>
          </a:p>
          <a:p>
            <a:pPr lvl="1"/>
            <a:r>
              <a:rPr lang="en-ZA" dirty="0" smtClean="0"/>
              <a:t>Quality</a:t>
            </a:r>
          </a:p>
          <a:p>
            <a:r>
              <a:rPr lang="en-ZA" dirty="0" smtClean="0"/>
              <a:t>Controllership functions</a:t>
            </a:r>
          </a:p>
          <a:p>
            <a:pPr lvl="1"/>
            <a:r>
              <a:rPr lang="en-ZA" dirty="0" smtClean="0"/>
              <a:t>Financial risks </a:t>
            </a:r>
          </a:p>
          <a:p>
            <a:pPr lvl="1"/>
            <a:r>
              <a:rPr lang="en-ZA" dirty="0" smtClean="0"/>
              <a:t>Financial reporting issues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Second line of </a:t>
            </a:r>
            <a:r>
              <a:rPr lang="en-ZA" dirty="0" err="1" smtClean="0"/>
              <a:t>defense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Established by management to ensure:- </a:t>
            </a:r>
          </a:p>
          <a:p>
            <a:pPr lvl="1"/>
            <a:r>
              <a:rPr lang="en-ZA" dirty="0" smtClean="0"/>
              <a:t>First line of </a:t>
            </a:r>
            <a:r>
              <a:rPr lang="en-ZA" dirty="0" err="1" smtClean="0"/>
              <a:t>defense</a:t>
            </a:r>
            <a:r>
              <a:rPr lang="en-ZA" dirty="0" smtClean="0"/>
              <a:t> is properly designed, implemented and operating as intended</a:t>
            </a:r>
          </a:p>
          <a:p>
            <a:pPr lvl="1"/>
            <a:r>
              <a:rPr lang="en-ZA" dirty="0" smtClean="0"/>
              <a:t>Some degree of independence from first line of </a:t>
            </a:r>
            <a:r>
              <a:rPr lang="en-ZA" dirty="0" err="1" smtClean="0"/>
              <a:t>defense</a:t>
            </a:r>
            <a:endParaRPr lang="en-ZA" dirty="0" smtClean="0"/>
          </a:p>
          <a:p>
            <a:pPr lvl="1"/>
            <a:r>
              <a:rPr lang="en-ZA" dirty="0" smtClean="0"/>
              <a:t>In nature management functions – may intervene directly in modifying and developing control and risk systems</a:t>
            </a:r>
          </a:p>
          <a:p>
            <a:pPr lvl="1"/>
            <a:r>
              <a:rPr lang="en-ZA" dirty="0" smtClean="0"/>
              <a:t>Serves a vital purpose but lack true independence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Responsibilities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Support management policies, define roles and responsibilities, set goals for implementation</a:t>
            </a:r>
          </a:p>
          <a:p>
            <a:r>
              <a:rPr lang="en-ZA" dirty="0" smtClean="0"/>
              <a:t>Provide risk management frameworks</a:t>
            </a:r>
          </a:p>
          <a:p>
            <a:r>
              <a:rPr lang="en-ZA" dirty="0" smtClean="0"/>
              <a:t>Identify known and emerging issues</a:t>
            </a:r>
          </a:p>
          <a:p>
            <a:r>
              <a:rPr lang="en-ZA" dirty="0" smtClean="0"/>
              <a:t>Identify shift in risk appetite</a:t>
            </a:r>
          </a:p>
          <a:p>
            <a:r>
              <a:rPr lang="en-ZA" dirty="0" smtClean="0"/>
              <a:t>Assist management I to develop processes and controls to management risks 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Responsibilities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Provide guidance and training on </a:t>
            </a:r>
            <a:r>
              <a:rPr lang="en-ZA" dirty="0" err="1" smtClean="0"/>
              <a:t>RM</a:t>
            </a:r>
            <a:r>
              <a:rPr lang="en-ZA" dirty="0" smtClean="0"/>
              <a:t> processes</a:t>
            </a:r>
          </a:p>
          <a:p>
            <a:r>
              <a:rPr lang="en-ZA" dirty="0" smtClean="0"/>
              <a:t>Facilitate/monitor implementation of effective risk management</a:t>
            </a:r>
          </a:p>
          <a:p>
            <a:r>
              <a:rPr lang="en-ZA" dirty="0" smtClean="0"/>
              <a:t>Alert management on emerging issues and changes in regulatory and risk scenarios</a:t>
            </a:r>
          </a:p>
          <a:p>
            <a:r>
              <a:rPr lang="en-ZA" dirty="0" smtClean="0"/>
              <a:t>Monitor the adequacy and effectiveness of internal control, completeness of reporting, compliance with laws and timely remediation of deficiencies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Functions that provide independent assurance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Highest level of independence and objectivity</a:t>
            </a:r>
          </a:p>
          <a:p>
            <a:r>
              <a:rPr lang="en-ZA" dirty="0" smtClean="0"/>
              <a:t>Independence not available in second line of </a:t>
            </a:r>
            <a:r>
              <a:rPr lang="en-ZA" dirty="0" err="1" smtClean="0"/>
              <a:t>defense</a:t>
            </a:r>
            <a:endParaRPr lang="en-ZA" dirty="0" smtClean="0"/>
          </a:p>
          <a:p>
            <a:r>
              <a:rPr lang="en-ZA" dirty="0" smtClean="0"/>
              <a:t>Assurance of effective</a:t>
            </a:r>
          </a:p>
          <a:p>
            <a:pPr lvl="1"/>
            <a:r>
              <a:rPr lang="en-ZA" dirty="0" smtClean="0"/>
              <a:t>Governance</a:t>
            </a:r>
          </a:p>
          <a:p>
            <a:pPr lvl="1"/>
            <a:r>
              <a:rPr lang="en-ZA" dirty="0" smtClean="0"/>
              <a:t>Risk</a:t>
            </a:r>
          </a:p>
          <a:p>
            <a:pPr lvl="1"/>
            <a:r>
              <a:rPr lang="en-ZA" dirty="0" smtClean="0"/>
              <a:t>Control</a:t>
            </a:r>
          </a:p>
          <a:p>
            <a:r>
              <a:rPr lang="en-ZA" dirty="0" smtClean="0"/>
              <a:t>Including how first two lines of </a:t>
            </a:r>
            <a:r>
              <a:rPr lang="en-ZA" dirty="0" err="1" smtClean="0"/>
              <a:t>defense</a:t>
            </a:r>
            <a:r>
              <a:rPr lang="en-ZA" dirty="0" smtClean="0"/>
              <a:t> achieve risk and control objectives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Scope of third line of </a:t>
            </a:r>
            <a:r>
              <a:rPr lang="en-ZA" dirty="0" err="1" smtClean="0"/>
              <a:t>defense</a:t>
            </a: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Assurance on </a:t>
            </a:r>
            <a:r>
              <a:rPr lang="en-ZA" dirty="0" err="1" smtClean="0"/>
              <a:t>SCRE</a:t>
            </a:r>
            <a:endParaRPr lang="en-ZA" dirty="0" smtClean="0"/>
          </a:p>
          <a:p>
            <a:r>
              <a:rPr lang="en-ZA" dirty="0" smtClean="0"/>
              <a:t>All elements of risk management and control framework</a:t>
            </a:r>
          </a:p>
          <a:p>
            <a:pPr lvl="1"/>
            <a:r>
              <a:rPr lang="en-ZA" dirty="0" smtClean="0"/>
              <a:t>Internal environment, risk identification, assessment and response</a:t>
            </a:r>
          </a:p>
          <a:p>
            <a:pPr lvl="1"/>
            <a:r>
              <a:rPr lang="en-ZA" dirty="0" smtClean="0"/>
              <a:t>Information and communication</a:t>
            </a:r>
          </a:p>
          <a:p>
            <a:pPr lvl="1"/>
            <a:r>
              <a:rPr lang="en-ZA" dirty="0" smtClean="0"/>
              <a:t>Monitoring</a:t>
            </a:r>
          </a:p>
          <a:p>
            <a:r>
              <a:rPr lang="en-ZA" dirty="0" smtClean="0"/>
              <a:t>Overall entity, sales production etc, and supporting functions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King 3 principle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Establishing an internal audit function should be a governance requirement for all organizations</a:t>
            </a:r>
          </a:p>
          <a:p>
            <a:r>
              <a:rPr lang="en-ZA" dirty="0" smtClean="0"/>
              <a:t>International </a:t>
            </a:r>
            <a:r>
              <a:rPr lang="en-ZA" dirty="0" err="1" smtClean="0"/>
              <a:t>SPIA</a:t>
            </a:r>
            <a:endParaRPr lang="en-ZA" dirty="0" smtClean="0"/>
          </a:p>
          <a:p>
            <a:r>
              <a:rPr lang="en-ZA" dirty="0" smtClean="0"/>
              <a:t>Report to sufficient high level to be able to perform its duties independently</a:t>
            </a:r>
          </a:p>
          <a:p>
            <a:r>
              <a:rPr lang="en-ZA" dirty="0" smtClean="0"/>
              <a:t>Have active and effective reporting line to governing body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Five step approach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Establish the current business profile</a:t>
            </a:r>
          </a:p>
          <a:p>
            <a:r>
              <a:rPr lang="en-ZA" dirty="0" smtClean="0"/>
              <a:t>Assurance reality check</a:t>
            </a:r>
          </a:p>
          <a:p>
            <a:r>
              <a:rPr lang="en-ZA" dirty="0" smtClean="0"/>
              <a:t>Risk mapping</a:t>
            </a:r>
          </a:p>
          <a:p>
            <a:r>
              <a:rPr lang="en-ZA" dirty="0" smtClean="0"/>
              <a:t>Combined assurance design</a:t>
            </a:r>
          </a:p>
          <a:p>
            <a:r>
              <a:rPr lang="en-ZA" dirty="0" smtClean="0"/>
              <a:t>Making combined assurance a continued reality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Richard Chambers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Boardroom presence</a:t>
            </a:r>
          </a:p>
          <a:p>
            <a:r>
              <a:rPr lang="en-ZA" dirty="0" smtClean="0"/>
              <a:t>Governance processes</a:t>
            </a:r>
          </a:p>
          <a:p>
            <a:r>
              <a:rPr lang="en-ZA" dirty="0" smtClean="0"/>
              <a:t>Risk Management processes</a:t>
            </a:r>
          </a:p>
          <a:p>
            <a:r>
              <a:rPr lang="en-ZA" dirty="0" smtClean="0"/>
              <a:t>IT Auditing</a:t>
            </a:r>
          </a:p>
          <a:p>
            <a:r>
              <a:rPr lang="en-ZA" dirty="0" err="1" smtClean="0"/>
              <a:t>CAAT’s</a:t>
            </a:r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1:- Current business profile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High level of understanding of what assurance is currently provided</a:t>
            </a:r>
          </a:p>
          <a:p>
            <a:r>
              <a:rPr lang="en-ZA" dirty="0" smtClean="0"/>
              <a:t>Profile can follow a process view of activities and mapping the assurance to the process types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998797" y="-349967"/>
            <a:ext cx="5137723" cy="842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/>
          <a:lstStyle/>
          <a:p>
            <a:r>
              <a:rPr lang="en-ZA" dirty="0" smtClean="0"/>
              <a:t>Strategic processes</a:t>
            </a:r>
          </a:p>
          <a:p>
            <a:pPr lvl="1"/>
            <a:r>
              <a:rPr lang="en-ZA" dirty="0" smtClean="0"/>
              <a:t>Cash, Finance, Treasury</a:t>
            </a:r>
          </a:p>
          <a:p>
            <a:pPr lvl="1"/>
            <a:r>
              <a:rPr lang="en-ZA" dirty="0" smtClean="0"/>
              <a:t>Funding </a:t>
            </a:r>
          </a:p>
          <a:p>
            <a:pPr lvl="1"/>
            <a:r>
              <a:rPr lang="en-ZA" dirty="0" smtClean="0"/>
              <a:t>Sustainability</a:t>
            </a:r>
          </a:p>
          <a:p>
            <a:pPr lvl="1"/>
            <a:r>
              <a:rPr lang="en-ZA" dirty="0" smtClean="0"/>
              <a:t>Growth, Mergers, Acquisitions</a:t>
            </a:r>
          </a:p>
          <a:p>
            <a:pPr lvl="1"/>
            <a:r>
              <a:rPr lang="en-ZA" dirty="0" smtClean="0"/>
              <a:t>Alliances</a:t>
            </a:r>
          </a:p>
          <a:p>
            <a:pPr lvl="1">
              <a:buNone/>
            </a:pP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35210" y="771588"/>
            <a:ext cx="2280204" cy="3737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flipV="1">
            <a:off x="4214810" y="2428868"/>
            <a:ext cx="128588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Operational processes</a:t>
            </a:r>
          </a:p>
          <a:p>
            <a:pPr lvl="1"/>
            <a:r>
              <a:rPr lang="en-ZA" dirty="0" smtClean="0"/>
              <a:t>Finance</a:t>
            </a:r>
          </a:p>
          <a:p>
            <a:pPr lvl="1"/>
            <a:r>
              <a:rPr lang="en-ZA" dirty="0" smtClean="0"/>
              <a:t>Treasury</a:t>
            </a:r>
          </a:p>
          <a:p>
            <a:pPr lvl="1"/>
            <a:r>
              <a:rPr lang="en-ZA" dirty="0" smtClean="0"/>
              <a:t>IT</a:t>
            </a:r>
          </a:p>
          <a:p>
            <a:pPr lvl="1"/>
            <a:r>
              <a:rPr lang="en-ZA" dirty="0" smtClean="0"/>
              <a:t>Human Resources</a:t>
            </a:r>
          </a:p>
          <a:p>
            <a:pPr lvl="1"/>
            <a:r>
              <a:rPr lang="en-ZA" dirty="0" smtClean="0"/>
              <a:t>SCM</a:t>
            </a: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35687" y="1271578"/>
            <a:ext cx="22796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>
            <a:off x="3714744" y="3571876"/>
            <a:ext cx="121444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First line of </a:t>
            </a:r>
            <a:r>
              <a:rPr lang="en-ZA" dirty="0" err="1" smtClean="0"/>
              <a:t>defense</a:t>
            </a:r>
            <a:endParaRPr lang="en-ZA" dirty="0" smtClean="0"/>
          </a:p>
          <a:p>
            <a:r>
              <a:rPr lang="en-ZA" dirty="0" smtClean="0"/>
              <a:t>Management based assurance</a:t>
            </a:r>
          </a:p>
          <a:p>
            <a:pPr lvl="1"/>
            <a:r>
              <a:rPr lang="en-ZA" dirty="0" smtClean="0"/>
              <a:t>Control self assessment</a:t>
            </a:r>
          </a:p>
          <a:p>
            <a:pPr lvl="1"/>
            <a:r>
              <a:rPr lang="en-ZA" dirty="0" smtClean="0"/>
              <a:t>Special projects</a:t>
            </a:r>
          </a:p>
          <a:p>
            <a:pPr lvl="1"/>
            <a:r>
              <a:rPr lang="en-ZA" dirty="0" smtClean="0"/>
              <a:t>Management review</a:t>
            </a:r>
          </a:p>
          <a:p>
            <a:pPr lvl="1">
              <a:buNone/>
            </a:pP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35687" y="3557594"/>
            <a:ext cx="22796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16200000" flipH="1">
            <a:off x="4250529" y="2464587"/>
            <a:ext cx="2286016" cy="15001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Second line of </a:t>
            </a:r>
            <a:r>
              <a:rPr lang="en-ZA" dirty="0" err="1" smtClean="0"/>
              <a:t>defense</a:t>
            </a:r>
            <a:endParaRPr lang="en-ZA" dirty="0" smtClean="0"/>
          </a:p>
          <a:p>
            <a:r>
              <a:rPr lang="en-ZA" dirty="0" smtClean="0"/>
              <a:t>Risk and legal based assurance</a:t>
            </a:r>
          </a:p>
          <a:p>
            <a:pPr lvl="1"/>
            <a:r>
              <a:rPr lang="en-ZA" dirty="0" smtClean="0"/>
              <a:t>Risk Management</a:t>
            </a:r>
          </a:p>
          <a:p>
            <a:pPr lvl="1"/>
            <a:r>
              <a:rPr lang="en-ZA" dirty="0" smtClean="0"/>
              <a:t>Health and Safety</a:t>
            </a:r>
          </a:p>
          <a:p>
            <a:pPr lvl="1"/>
            <a:r>
              <a:rPr lang="en-ZA" dirty="0" err="1" smtClean="0"/>
              <a:t>SOX</a:t>
            </a:r>
            <a:endParaRPr lang="en-ZA" dirty="0" smtClean="0"/>
          </a:p>
          <a:p>
            <a:pPr lvl="1"/>
            <a:r>
              <a:rPr lang="en-ZA" dirty="0" smtClean="0"/>
              <a:t>Compliance</a:t>
            </a:r>
          </a:p>
          <a:p>
            <a:pPr lvl="1">
              <a:buNone/>
            </a:pPr>
            <a:endParaRPr lang="en-ZA" dirty="0" smtClean="0"/>
          </a:p>
          <a:p>
            <a:pPr lvl="1">
              <a:buNone/>
            </a:pP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35687" y="3557594"/>
            <a:ext cx="22796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>
            <a:off x="4572000" y="2071678"/>
            <a:ext cx="2500330" cy="24288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Third line of </a:t>
            </a:r>
            <a:r>
              <a:rPr lang="en-ZA" dirty="0" err="1" smtClean="0"/>
              <a:t>defense</a:t>
            </a:r>
            <a:endParaRPr lang="en-ZA" dirty="0" smtClean="0"/>
          </a:p>
          <a:p>
            <a:r>
              <a:rPr lang="en-ZA" dirty="0" smtClean="0"/>
              <a:t>Independent assurance</a:t>
            </a:r>
          </a:p>
          <a:p>
            <a:pPr lvl="1"/>
            <a:r>
              <a:rPr lang="en-ZA" dirty="0" smtClean="0"/>
              <a:t>External Audit</a:t>
            </a:r>
          </a:p>
          <a:p>
            <a:pPr lvl="1"/>
            <a:r>
              <a:rPr lang="en-ZA" dirty="0" smtClean="0"/>
              <a:t>Internal Audit</a:t>
            </a:r>
          </a:p>
          <a:p>
            <a:pPr lvl="1"/>
            <a:r>
              <a:rPr lang="en-ZA" dirty="0" smtClean="0"/>
              <a:t>ISO certification</a:t>
            </a:r>
          </a:p>
          <a:p>
            <a:pPr lvl="1"/>
            <a:r>
              <a:rPr lang="en-ZA" dirty="0" smtClean="0"/>
              <a:t>Consulting engineers</a:t>
            </a:r>
          </a:p>
          <a:p>
            <a:pPr lvl="1"/>
            <a:r>
              <a:rPr lang="en-ZA" dirty="0" smtClean="0"/>
              <a:t>Special projects</a:t>
            </a:r>
          </a:p>
          <a:p>
            <a:pPr lvl="1">
              <a:buNone/>
            </a:pP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35687" y="3849688"/>
            <a:ext cx="227965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>
            <a:off x="5072066" y="2643182"/>
            <a:ext cx="3286148" cy="228601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Building blocks</a:t>
            </a:r>
            <a:endParaRPr lang="en-Z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027285" y="401550"/>
            <a:ext cx="3214710" cy="5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220114" y="4647915"/>
            <a:ext cx="1633541" cy="2786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2:- Assurance reality check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Assess actual assurance provided</a:t>
            </a:r>
          </a:p>
          <a:p>
            <a:r>
              <a:rPr lang="en-ZA" dirty="0" smtClean="0"/>
              <a:t>To whom the actual assurance is provided</a:t>
            </a:r>
          </a:p>
          <a:p>
            <a:r>
              <a:rPr lang="en-ZA" dirty="0" smtClean="0"/>
              <a:t>Quality also assessed through </a:t>
            </a:r>
          </a:p>
          <a:p>
            <a:pPr lvl="1"/>
            <a:r>
              <a:rPr lang="en-ZA" dirty="0" smtClean="0"/>
              <a:t>interaction with recipients</a:t>
            </a:r>
          </a:p>
          <a:p>
            <a:pPr lvl="1"/>
            <a:r>
              <a:rPr lang="en-ZA" dirty="0" smtClean="0"/>
              <a:t>Assessment of reports issued</a:t>
            </a:r>
          </a:p>
          <a:p>
            <a:r>
              <a:rPr lang="en-ZA" dirty="0" smtClean="0"/>
              <a:t>Who are providing the assurance</a:t>
            </a:r>
          </a:p>
          <a:p>
            <a:r>
              <a:rPr lang="en-ZA" dirty="0" smtClean="0"/>
              <a:t>Is the assurance coverage and quality worth the cost?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386" y="785794"/>
            <a:ext cx="7629828" cy="52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Process of combined assurance</a:t>
            </a:r>
            <a:endParaRPr lang="en-ZA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14414" y="2143116"/>
            <a:ext cx="6715172" cy="330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Limitations</a:t>
            </a:r>
            <a:endParaRPr lang="en-ZA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58749" y="1928802"/>
            <a:ext cx="6585085" cy="362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Assurance providers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A" dirty="0" smtClean="0"/>
              <a:t>Internal audit</a:t>
            </a:r>
          </a:p>
          <a:p>
            <a:r>
              <a:rPr lang="en-ZA" dirty="0" smtClean="0"/>
              <a:t>External audit</a:t>
            </a:r>
          </a:p>
          <a:p>
            <a:r>
              <a:rPr lang="en-ZA" dirty="0" smtClean="0"/>
              <a:t>Ethics and integrity</a:t>
            </a:r>
          </a:p>
          <a:p>
            <a:r>
              <a:rPr lang="en-ZA" dirty="0" smtClean="0"/>
              <a:t>Business </a:t>
            </a:r>
            <a:r>
              <a:rPr lang="en-ZA" dirty="0" err="1" smtClean="0"/>
              <a:t>ERMS</a:t>
            </a:r>
            <a:endParaRPr lang="en-ZA" dirty="0" smtClean="0"/>
          </a:p>
          <a:p>
            <a:r>
              <a:rPr lang="en-ZA" dirty="0" smtClean="0"/>
              <a:t>Compliance</a:t>
            </a:r>
          </a:p>
          <a:p>
            <a:r>
              <a:rPr lang="en-ZA" dirty="0" smtClean="0"/>
              <a:t>Information security</a:t>
            </a:r>
          </a:p>
          <a:p>
            <a:r>
              <a:rPr lang="en-ZA" dirty="0" smtClean="0"/>
              <a:t>Human Capital</a:t>
            </a:r>
          </a:p>
          <a:p>
            <a:r>
              <a:rPr lang="en-ZA" dirty="0" err="1" smtClean="0"/>
              <a:t>SOX</a:t>
            </a:r>
            <a:r>
              <a:rPr lang="en-ZA" dirty="0" smtClean="0"/>
              <a:t> compliance</a:t>
            </a:r>
          </a:p>
          <a:p>
            <a:r>
              <a:rPr lang="en-ZA" dirty="0" smtClean="0"/>
              <a:t>ISO 14001</a:t>
            </a:r>
          </a:p>
          <a:p>
            <a:r>
              <a:rPr lang="en-ZA" dirty="0" smtClean="0"/>
              <a:t>ISO 9001</a:t>
            </a:r>
          </a:p>
          <a:p>
            <a:r>
              <a:rPr lang="en-ZA" dirty="0" err="1" smtClean="0"/>
              <a:t>NOSA</a:t>
            </a:r>
            <a:endParaRPr lang="en-ZA" dirty="0" smtClean="0"/>
          </a:p>
          <a:p>
            <a:r>
              <a:rPr lang="en-ZA" dirty="0" smtClean="0"/>
              <a:t>Quality systems</a:t>
            </a:r>
          </a:p>
          <a:p>
            <a:r>
              <a:rPr lang="en-ZA" dirty="0" smtClean="0"/>
              <a:t>Special projects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Step 3:- Risk Mapping</a:t>
            </a:r>
            <a:endParaRPr lang="en-Z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Universe of assurance established – gap analysis</a:t>
            </a:r>
          </a:p>
          <a:p>
            <a:pPr lvl="1"/>
            <a:r>
              <a:rPr lang="en-ZA" dirty="0" smtClean="0"/>
              <a:t>Establish what risks are assured and by whom</a:t>
            </a:r>
          </a:p>
          <a:p>
            <a:pPr lvl="1"/>
            <a:r>
              <a:rPr lang="en-ZA" dirty="0" smtClean="0"/>
              <a:t>Establish what risks should be assured and by whom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7166"/>
            <a:ext cx="3857652" cy="458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00042"/>
            <a:ext cx="390106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928670"/>
            <a:ext cx="3857652" cy="458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85794"/>
            <a:ext cx="5000628" cy="309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14818"/>
            <a:ext cx="4996195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flipV="1">
            <a:off x="1357290" y="4071942"/>
            <a:ext cx="400052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428860" y="1214422"/>
            <a:ext cx="321471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7166"/>
            <a:ext cx="3857652" cy="458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4693" y="4357694"/>
            <a:ext cx="4219307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10800000">
            <a:off x="3786182" y="4071942"/>
            <a:ext cx="1071570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928670"/>
            <a:ext cx="4214810" cy="5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>
          <a:xfrm rot="5400000">
            <a:off x="7179487" y="2964653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572000" y="292893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2531" idx="1"/>
          </p:cNvCxnSpPr>
          <p:nvPr/>
        </p:nvCxnSpPr>
        <p:spPr>
          <a:xfrm rot="10800000">
            <a:off x="3571868" y="1142985"/>
            <a:ext cx="1357322" cy="6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7166"/>
            <a:ext cx="3857652" cy="458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00042"/>
            <a:ext cx="390106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5000636"/>
            <a:ext cx="412911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4:- Combined assurance design</a:t>
            </a:r>
            <a:endParaRPr lang="en-Z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What assurance to be provided by whom</a:t>
            </a:r>
          </a:p>
          <a:p>
            <a:endParaRPr lang="en-ZA" dirty="0"/>
          </a:p>
          <a:p>
            <a:endParaRPr lang="en-ZA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357430"/>
            <a:ext cx="711769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4:- Combined assurance design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Agree common universe</a:t>
            </a:r>
          </a:p>
          <a:p>
            <a:pPr lvl="1"/>
            <a:r>
              <a:rPr lang="en-ZA" dirty="0" smtClean="0"/>
              <a:t>Risk profile relevant to business operations as oppose to within the different business units or assurance providers</a:t>
            </a:r>
            <a:endParaRPr lang="en-ZA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786190"/>
            <a:ext cx="7215238" cy="198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4:- Combined assurance design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Acceptable methodology/credibility</a:t>
            </a:r>
          </a:p>
          <a:p>
            <a:pPr lvl="1"/>
            <a:r>
              <a:rPr lang="en-ZA" dirty="0" smtClean="0"/>
              <a:t>Skills and experience of assurance providers</a:t>
            </a:r>
            <a:endParaRPr lang="en-ZA" dirty="0"/>
          </a:p>
          <a:p>
            <a:endParaRPr lang="en-ZA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71810"/>
            <a:ext cx="7826033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Ultimate accountability</a:t>
            </a:r>
            <a:endParaRPr lang="en-ZA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28802"/>
            <a:ext cx="4967313" cy="410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4:- Combined assurance design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Ownership of the blueprint</a:t>
            </a:r>
          </a:p>
          <a:p>
            <a:pPr lvl="1"/>
            <a:r>
              <a:rPr lang="en-ZA" dirty="0" smtClean="0"/>
              <a:t>King 3 recommends the Audit Committee</a:t>
            </a:r>
          </a:p>
          <a:p>
            <a:pPr lvl="1"/>
            <a:r>
              <a:rPr lang="en-ZA" dirty="0" smtClean="0"/>
              <a:t>Internal audit to continuously review and update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5:- Making combines assurance a continuing reality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Champion to the approach</a:t>
            </a:r>
          </a:p>
          <a:p>
            <a:r>
              <a:rPr lang="en-ZA" dirty="0" smtClean="0"/>
              <a:t>Internal audit usually best placed</a:t>
            </a:r>
          </a:p>
          <a:p>
            <a:r>
              <a:rPr lang="en-ZA" dirty="0" smtClean="0"/>
              <a:t>Diligence and effort should be balanced with the value derived out of combined assurance</a:t>
            </a:r>
          </a:p>
          <a:p>
            <a:r>
              <a:rPr lang="en-ZA" dirty="0" smtClean="0"/>
              <a:t>King 3 – </a:t>
            </a:r>
            <a:r>
              <a:rPr lang="en-ZA" dirty="0" err="1" smtClean="0"/>
              <a:t>IA</a:t>
            </a:r>
            <a:r>
              <a:rPr lang="en-ZA" dirty="0" smtClean="0"/>
              <a:t> to provide assurance on controls</a:t>
            </a:r>
          </a:p>
          <a:p>
            <a:pPr lvl="1"/>
            <a:r>
              <a:rPr lang="en-ZA" dirty="0" smtClean="0"/>
              <a:t>Only way is combined assurance – diversity of risks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5:- Making combines assurance a continuing reality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Provide assurance based on adequacy of own work, backed by IIA’s </a:t>
            </a:r>
            <a:r>
              <a:rPr lang="en-ZA" dirty="0" err="1" smtClean="0"/>
              <a:t>QA</a:t>
            </a:r>
            <a:r>
              <a:rPr lang="en-ZA" dirty="0" smtClean="0"/>
              <a:t> program</a:t>
            </a:r>
          </a:p>
          <a:p>
            <a:r>
              <a:rPr lang="en-ZA" dirty="0" smtClean="0"/>
              <a:t>Need to assess adequacy of work done by other assurance providers</a:t>
            </a:r>
          </a:p>
          <a:p>
            <a:pPr lvl="1"/>
            <a:r>
              <a:rPr lang="en-ZA" dirty="0" smtClean="0"/>
              <a:t>Coverage</a:t>
            </a:r>
          </a:p>
          <a:p>
            <a:pPr lvl="1"/>
            <a:r>
              <a:rPr lang="en-ZA" dirty="0" smtClean="0"/>
              <a:t>Methodology</a:t>
            </a:r>
          </a:p>
          <a:p>
            <a:pPr lvl="1"/>
            <a:r>
              <a:rPr lang="en-ZA" dirty="0" smtClean="0"/>
              <a:t>Reporting</a:t>
            </a:r>
          </a:p>
          <a:p>
            <a:r>
              <a:rPr lang="en-ZA" dirty="0" smtClean="0"/>
              <a:t>Reliance on third parties – similar to external audit reliance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Step 5:- Making combines assurance a continuing reality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What do want to get out of it?</a:t>
            </a:r>
          </a:p>
          <a:p>
            <a:r>
              <a:rPr lang="en-ZA" dirty="0" smtClean="0"/>
              <a:t>Develop a combined assurance plan – treat it as a project</a:t>
            </a:r>
          </a:p>
          <a:p>
            <a:r>
              <a:rPr lang="en-ZA" dirty="0" smtClean="0"/>
              <a:t>Follow a process and risk approach, or risk approach only</a:t>
            </a:r>
          </a:p>
          <a:p>
            <a:r>
              <a:rPr lang="en-ZA" dirty="0" smtClean="0"/>
              <a:t>Don’t over complicate – start with the strategic risks and build from there.</a:t>
            </a:r>
          </a:p>
          <a:p>
            <a:r>
              <a:rPr lang="en-ZA" dirty="0" smtClean="0"/>
              <a:t>Involve all stakeholders, AC, ERM, </a:t>
            </a:r>
            <a:r>
              <a:rPr lang="en-ZA" dirty="0" err="1" smtClean="0"/>
              <a:t>IA</a:t>
            </a:r>
            <a:r>
              <a:rPr lang="en-ZA" dirty="0" smtClean="0"/>
              <a:t> and EA</a:t>
            </a:r>
          </a:p>
          <a:p>
            <a:r>
              <a:rPr lang="en-ZA" dirty="0" smtClean="0"/>
              <a:t>Link risk management activities with assurance activities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Benefits of Combined assurance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Reduce assurance fatigue through better coordination</a:t>
            </a:r>
          </a:p>
          <a:p>
            <a:r>
              <a:rPr lang="en-ZA" dirty="0" smtClean="0"/>
              <a:t>Provide priorities for remediation</a:t>
            </a:r>
          </a:p>
          <a:p>
            <a:r>
              <a:rPr lang="en-ZA" dirty="0" smtClean="0"/>
              <a:t>Improve the value of assurance</a:t>
            </a:r>
          </a:p>
          <a:p>
            <a:r>
              <a:rPr lang="en-ZA" dirty="0" smtClean="0"/>
              <a:t>Enhance corporate governance practices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Criteria for assessing assurance providers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Independence/objectivity</a:t>
            </a:r>
          </a:p>
          <a:p>
            <a:r>
              <a:rPr lang="en-ZA" dirty="0" smtClean="0"/>
              <a:t>Conflict of interest</a:t>
            </a:r>
          </a:p>
          <a:p>
            <a:r>
              <a:rPr lang="en-ZA" dirty="0" smtClean="0"/>
              <a:t>Skills and experience</a:t>
            </a:r>
          </a:p>
          <a:p>
            <a:r>
              <a:rPr lang="en-ZA" dirty="0" smtClean="0"/>
              <a:t>Qualifications</a:t>
            </a:r>
          </a:p>
          <a:p>
            <a:r>
              <a:rPr lang="en-ZA" dirty="0" smtClean="0"/>
              <a:t>Assurance methodology</a:t>
            </a:r>
          </a:p>
          <a:p>
            <a:r>
              <a:rPr lang="en-ZA" dirty="0" smtClean="0"/>
              <a:t>Accreditation body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0319" y="928670"/>
            <a:ext cx="854368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Effective and efficient coordination</a:t>
            </a:r>
            <a:endParaRPr lang="en-Z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86000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Governing bodies/senior management?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Not part of three lines model</a:t>
            </a:r>
          </a:p>
          <a:p>
            <a:r>
              <a:rPr lang="en-ZA" dirty="0" smtClean="0"/>
              <a:t>No discussion about risk management complete without them</a:t>
            </a:r>
          </a:p>
          <a:p>
            <a:r>
              <a:rPr lang="en-ZA" dirty="0" smtClean="0"/>
              <a:t>Primary stakeholders served by the lines</a:t>
            </a:r>
          </a:p>
          <a:p>
            <a:r>
              <a:rPr lang="en-ZA" dirty="0" smtClean="0"/>
              <a:t>Best positioned to ensure effective implementation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Governing bodies/senior management?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Responsibility and accountability for setting objectives</a:t>
            </a:r>
          </a:p>
          <a:p>
            <a:r>
              <a:rPr lang="en-ZA" dirty="0" smtClean="0"/>
              <a:t>Defining strategies to achieve the objectives</a:t>
            </a:r>
          </a:p>
          <a:p>
            <a:r>
              <a:rPr lang="en-ZA" dirty="0" smtClean="0"/>
              <a:t>Establishing governance structures</a:t>
            </a:r>
          </a:p>
          <a:p>
            <a:r>
              <a:rPr lang="en-ZA" dirty="0" smtClean="0"/>
              <a:t>Establish processes to manage risks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Differentiation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Functions that own and manage the risks</a:t>
            </a:r>
          </a:p>
          <a:p>
            <a:r>
              <a:rPr lang="en-ZA" dirty="0" smtClean="0"/>
              <a:t>Functions that oversee risk management</a:t>
            </a:r>
          </a:p>
          <a:p>
            <a:r>
              <a:rPr lang="en-ZA" dirty="0"/>
              <a:t>F</a:t>
            </a:r>
            <a:r>
              <a:rPr lang="en-ZA" dirty="0" smtClean="0"/>
              <a:t>unctions that provide independent assurance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971</Words>
  <Application>Microsoft Office PowerPoint</Application>
  <PresentationFormat>On-screen Show (4:3)</PresentationFormat>
  <Paragraphs>198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45</vt:i4>
      </vt:variant>
    </vt:vector>
  </HeadingPairs>
  <TitlesOfParts>
    <vt:vector size="48" baseType="lpstr">
      <vt:lpstr>Office Theme</vt:lpstr>
      <vt:lpstr>1_Apex</vt:lpstr>
      <vt:lpstr>Apex</vt:lpstr>
      <vt:lpstr>Combined Assurance and the 3 Lines of Defence, </vt:lpstr>
      <vt:lpstr>Richard Chambers</vt:lpstr>
      <vt:lpstr>Process of combined assurance</vt:lpstr>
      <vt:lpstr>Ultimate accountability</vt:lpstr>
      <vt:lpstr>Slide 5</vt:lpstr>
      <vt:lpstr>Effective and efficient coordination</vt:lpstr>
      <vt:lpstr>Governing bodies/senior management?</vt:lpstr>
      <vt:lpstr>Governing bodies/senior management?</vt:lpstr>
      <vt:lpstr>Differentiation</vt:lpstr>
      <vt:lpstr>Slide 10</vt:lpstr>
      <vt:lpstr>Functions that own and manage the risks </vt:lpstr>
      <vt:lpstr>Functions that oversee risk management</vt:lpstr>
      <vt:lpstr>Second line of defense</vt:lpstr>
      <vt:lpstr>Responsibilities</vt:lpstr>
      <vt:lpstr>Responsibilities</vt:lpstr>
      <vt:lpstr>Functions that provide independent assurance </vt:lpstr>
      <vt:lpstr>Scope of third line of defense </vt:lpstr>
      <vt:lpstr>King 3 principle</vt:lpstr>
      <vt:lpstr>Five step approach</vt:lpstr>
      <vt:lpstr>Step 1:- Current business profile</vt:lpstr>
      <vt:lpstr>Slide 21</vt:lpstr>
      <vt:lpstr>Building blocks</vt:lpstr>
      <vt:lpstr>Building blocks</vt:lpstr>
      <vt:lpstr>Building blocks</vt:lpstr>
      <vt:lpstr>Building blocks</vt:lpstr>
      <vt:lpstr>Building blocks</vt:lpstr>
      <vt:lpstr>Building blocks</vt:lpstr>
      <vt:lpstr>Step 2:- Assurance reality check</vt:lpstr>
      <vt:lpstr>Slide 29</vt:lpstr>
      <vt:lpstr>Limitations</vt:lpstr>
      <vt:lpstr>Assurance providers</vt:lpstr>
      <vt:lpstr>Step 3:- Risk Mapping</vt:lpstr>
      <vt:lpstr>Slide 33</vt:lpstr>
      <vt:lpstr>Slide 34</vt:lpstr>
      <vt:lpstr>Slide 35</vt:lpstr>
      <vt:lpstr>Slide 36</vt:lpstr>
      <vt:lpstr>Step 4:- Combined assurance design</vt:lpstr>
      <vt:lpstr>Step 4:- Combined assurance design</vt:lpstr>
      <vt:lpstr>Step 4:- Combined assurance design</vt:lpstr>
      <vt:lpstr>Step 4:- Combined assurance design</vt:lpstr>
      <vt:lpstr>Step 5:- Making combines assurance a continuing reality</vt:lpstr>
      <vt:lpstr>Step 5:- Making combines assurance a continuing reality</vt:lpstr>
      <vt:lpstr>Step 5:- Making combines assurance a continuing reality</vt:lpstr>
      <vt:lpstr>Benefits of Combined assurance</vt:lpstr>
      <vt:lpstr>Criteria for assessing assurance providers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Combined Assurance and the 3 Lines of Defence, </dc:title>
  <dc:creator>Deon</dc:creator>
  <cp:lastModifiedBy>Deon</cp:lastModifiedBy>
  <cp:revision>10</cp:revision>
  <dcterms:created xsi:type="dcterms:W3CDTF">2015-02-22T10:44:25Z</dcterms:created>
  <dcterms:modified xsi:type="dcterms:W3CDTF">2015-02-23T08:13:05Z</dcterms:modified>
</cp:coreProperties>
</file>